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9"/>
  </p:notesMasterIdLst>
  <p:sldIdLst>
    <p:sldId id="256" r:id="rId2"/>
    <p:sldId id="260" r:id="rId3"/>
    <p:sldId id="263" r:id="rId4"/>
    <p:sldId id="261" r:id="rId5"/>
    <p:sldId id="262" r:id="rId6"/>
    <p:sldId id="264" r:id="rId7"/>
    <p:sldId id="265" r:id="rId8"/>
  </p:sldIdLst>
  <p:sldSz cx="9144000" cy="6858000" type="screen4x3"/>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41">
          <p15:clr>
            <a:srgbClr val="A4A3A4"/>
          </p15:clr>
        </p15:guide>
        <p15:guide id="2" pos="2928">
          <p15:clr>
            <a:srgbClr val="A4A3A4"/>
          </p15:clr>
        </p15:guide>
        <p15:guide id="3" pos="5587" userDrawn="1">
          <p15:clr>
            <a:srgbClr val="A4A3A4"/>
          </p15:clr>
        </p15:guide>
        <p15:guide id="4" orient="horz" pos="4024" userDrawn="1">
          <p15:clr>
            <a:srgbClr val="A4A3A4"/>
          </p15:clr>
        </p15:guide>
        <p15:guide id="5" pos="255" userDrawn="1">
          <p15:clr>
            <a:srgbClr val="A4A3A4"/>
          </p15:clr>
        </p15:guide>
        <p15:guide id="6" orient="horz" pos="42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279" autoAdjust="0"/>
  </p:normalViewPr>
  <p:slideViewPr>
    <p:cSldViewPr snapToGrid="0" showGuides="1">
      <p:cViewPr varScale="1">
        <p:scale>
          <a:sx n="110" d="100"/>
          <a:sy n="110" d="100"/>
        </p:scale>
        <p:origin x="1542" y="102"/>
      </p:cViewPr>
      <p:guideLst>
        <p:guide orient="horz" pos="2241"/>
        <p:guide pos="2928"/>
        <p:guide pos="5587"/>
        <p:guide orient="horz" pos="4024"/>
        <p:guide pos="255"/>
        <p:guide orient="horz" pos="420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EE1239DE-4A65-440E-93E2-DA457D46D2FF}" type="datetimeFigureOut">
              <a:rPr lang="zh-CN" altLang="en-US" smtClean="0"/>
              <a:t>2023/9/20</a:t>
            </a:fld>
            <a:endParaRPr lang="zh-CN" altLang="en-US"/>
          </a:p>
        </p:txBody>
      </p:sp>
      <p:sp>
        <p:nvSpPr>
          <p:cNvPr id="4" name="幻灯片图像占位符 3"/>
          <p:cNvSpPr>
            <a:spLocks noGrp="1" noRot="1" noChangeAspect="1"/>
          </p:cNvSpPr>
          <p:nvPr>
            <p:ph type="sldImg" idx="2"/>
          </p:nvPr>
        </p:nvSpPr>
        <p:spPr>
          <a:xfrm>
            <a:off x="1249363" y="1279525"/>
            <a:ext cx="4606925"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B1A58DC7-51CF-4C29-8697-7CA6A6B2015B}" type="slidenum">
              <a:rPr lang="zh-CN" altLang="en-US" smtClean="0"/>
              <a:t>‹#›</a:t>
            </a:fld>
            <a:endParaRPr lang="zh-CN" altLang="en-US"/>
          </a:p>
        </p:txBody>
      </p:sp>
    </p:spTree>
    <p:extLst>
      <p:ext uri="{BB962C8B-B14F-4D97-AF65-F5344CB8AC3E}">
        <p14:creationId xmlns:p14="http://schemas.microsoft.com/office/powerpoint/2010/main" val="77563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1" dirty="0">
                <a:latin typeface="华文中宋" panose="02010600040101010101" pitchFamily="2" charset="-122"/>
                <a:ea typeface="华文中宋" panose="02010600040101010101" pitchFamily="2" charset="-122"/>
              </a:rPr>
              <a:t>（</a:t>
            </a:r>
            <a:r>
              <a:rPr lang="en-US" altLang="zh-CN" sz="1200" b="1" dirty="0">
                <a:latin typeface="华文中宋" panose="02010600040101010101" pitchFamily="2" charset="-122"/>
                <a:ea typeface="华文中宋" panose="02010600040101010101" pitchFamily="2" charset="-122"/>
              </a:rPr>
              <a:t>2021-2035</a:t>
            </a:r>
            <a:r>
              <a:rPr lang="zh-CN" altLang="en-US" sz="1200" b="1" dirty="0">
                <a:latin typeface="华文中宋" panose="02010600040101010101" pitchFamily="2" charset="-122"/>
                <a:ea typeface="华文中宋" panose="02010600040101010101" pitchFamily="2" charset="-122"/>
              </a:rPr>
              <a:t>）</a:t>
            </a:r>
            <a:endParaRPr lang="zh-CN" altLang="en-US" dirty="0"/>
          </a:p>
        </p:txBody>
      </p:sp>
      <p:sp>
        <p:nvSpPr>
          <p:cNvPr id="4" name="灯片编号占位符 3"/>
          <p:cNvSpPr>
            <a:spLocks noGrp="1"/>
          </p:cNvSpPr>
          <p:nvPr>
            <p:ph type="sldNum" sz="quarter" idx="5"/>
          </p:nvPr>
        </p:nvSpPr>
        <p:spPr/>
        <p:txBody>
          <a:bodyPr/>
          <a:lstStyle/>
          <a:p>
            <a:fld id="{B1A58DC7-51CF-4C29-8697-7CA6A6B2015B}" type="slidenum">
              <a:rPr lang="zh-CN" altLang="en-US" smtClean="0"/>
              <a:t>1</a:t>
            </a:fld>
            <a:endParaRPr lang="zh-CN" altLang="en-US"/>
          </a:p>
        </p:txBody>
      </p:sp>
    </p:spTree>
    <p:extLst>
      <p:ext uri="{BB962C8B-B14F-4D97-AF65-F5344CB8AC3E}">
        <p14:creationId xmlns:p14="http://schemas.microsoft.com/office/powerpoint/2010/main" val="3150159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327025"/>
            <a:ext cx="78867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D9C70D-B7C8-466D-B87C-22D855EF72C6}"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9045BA-9AC9-4435-A9A0-D822685BA71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9D9C70D-B7C8-466D-B87C-22D855EF72C6}"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9045BA-9AC9-4435-A9A0-D822685BA71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9D9C70D-B7C8-466D-B87C-22D855EF72C6}" type="datetimeFigureOut">
              <a:rPr lang="zh-CN" altLang="en-US" smtClean="0"/>
              <a:t>2023/9/20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9045BA-9AC9-4435-A9A0-D822685BA71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079" y="365125"/>
            <a:ext cx="78867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629603" y="1482090"/>
            <a:ext cx="3915728"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628650" y="2368550"/>
            <a:ext cx="391668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491" y="1482090"/>
            <a:ext cx="3822859"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4692491" y="2368550"/>
            <a:ext cx="3822859"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9D9C70D-B7C8-466D-B87C-22D855EF72C6}" type="datetimeFigureOut">
              <a:rPr lang="zh-CN" altLang="en-US" smtClean="0"/>
              <a:t>2023/9/20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F9045BA-9AC9-4435-A9A0-D822685BA71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97485"/>
            <a:ext cx="78867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p:txBody>
          <a:bodyPr/>
          <a:lstStyle/>
          <a:p>
            <a:fld id="{59D9C70D-B7C8-466D-B87C-22D855EF72C6}"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9045BA-9AC9-4435-A9A0-D822685BA71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9525" y="-1905"/>
            <a:ext cx="5263039"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5512594" y="457200"/>
            <a:ext cx="3294221"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5512118" y="1694180"/>
            <a:ext cx="3295174"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9D9C70D-B7C8-466D-B87C-22D855EF72C6}" type="datetimeFigureOut">
              <a:rPr lang="zh-CN" altLang="en-US" smtClean="0"/>
              <a:t>2023/9/20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9045BA-9AC9-4435-A9A0-D822685BA71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3887629" y="-7620"/>
            <a:ext cx="5263039"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307181" y="457200"/>
            <a:ext cx="3209925"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307181" y="1694180"/>
            <a:ext cx="3210401"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9D9C70D-B7C8-466D-B87C-22D855EF72C6}" type="datetimeFigureOut">
              <a:rPr lang="zh-CN" altLang="en-US" smtClean="0"/>
              <a:t>2023/9/20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9045BA-9AC9-4435-A9A0-D822685BA71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9D9C70D-B7C8-466D-B87C-22D855EF72C6}"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9045BA-9AC9-4435-A9A0-D822685BA71C}" type="slidenum">
              <a:rPr lang="zh-CN" altLang="en-US" smtClean="0"/>
              <a:t>‹#›</a:t>
            </a:fld>
            <a:endParaRPr lang="zh-CN" altLang="en-US"/>
          </a:p>
        </p:txBody>
      </p:sp>
      <p:sp>
        <p:nvSpPr>
          <p:cNvPr id="3"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D9C70D-B7C8-466D-B87C-22D855EF72C6}" type="datetimeFigureOut">
              <a:rPr lang="zh-CN" altLang="en-US" smtClean="0"/>
              <a:t>2023/9/20</a:t>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9045BA-9AC9-4435-A9A0-D822685BA71C}"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6"/>
          <p:cNvSpPr txBox="1"/>
          <p:nvPr/>
        </p:nvSpPr>
        <p:spPr>
          <a:xfrm>
            <a:off x="4932610" y="1184367"/>
            <a:ext cx="1322387" cy="284501"/>
          </a:xfrm>
          <a:prstGeom prst="rect">
            <a:avLst/>
          </a:prstGeom>
          <a:noFill/>
          <a:ln w="9525" cap="flat" cmpd="sng">
            <a:noFill/>
            <a:prstDash val="solid"/>
            <a:miter/>
            <a:headEnd type="none" w="med" len="med"/>
            <a:tailEnd type="none" w="med" len="med"/>
          </a:ln>
        </p:spPr>
        <p:txBody>
          <a:bodyPr wrap="square">
            <a:spAutoFit/>
          </a:bodyPr>
          <a:lstStyle>
            <a:defPPr>
              <a:defRPr lang="zh-CN"/>
            </a:defPPr>
            <a:lvl1pPr>
              <a:lnSpc>
                <a:spcPct val="120000"/>
              </a:lnSpc>
              <a:spcBef>
                <a:spcPct val="20000"/>
              </a:spcBef>
              <a:defRPr sz="1200">
                <a:latin typeface="黑体" panose="02010609060101010101" pitchFamily="2" charset="-122"/>
                <a:ea typeface="黑体" panose="02010609060101010101" pitchFamily="2" charset="-122"/>
              </a:defRPr>
            </a:lvl1pPr>
          </a:lstStyle>
          <a:p>
            <a:r>
              <a:rPr lang="zh-CN" altLang="en-US" dirty="0"/>
              <a:t>四、总体目标</a:t>
            </a:r>
          </a:p>
        </p:txBody>
      </p:sp>
      <p:grpSp>
        <p:nvGrpSpPr>
          <p:cNvPr id="6" name="组合 5">
            <a:extLst>
              <a:ext uri="{FF2B5EF4-FFF2-40B4-BE49-F238E27FC236}">
                <a16:creationId xmlns:a16="http://schemas.microsoft.com/office/drawing/2014/main" id="{841AD1A4-0B39-4B25-8AF9-E26EAFBF5D9B}"/>
              </a:ext>
            </a:extLst>
          </p:cNvPr>
          <p:cNvGrpSpPr/>
          <p:nvPr/>
        </p:nvGrpSpPr>
        <p:grpSpPr>
          <a:xfrm>
            <a:off x="404813" y="1184367"/>
            <a:ext cx="3981205" cy="1454192"/>
            <a:chOff x="230187" y="609600"/>
            <a:chExt cx="3981205" cy="1454192"/>
          </a:xfrm>
        </p:grpSpPr>
        <p:sp>
          <p:nvSpPr>
            <p:cNvPr id="2050" name="Text Box 6"/>
            <p:cNvSpPr txBox="1"/>
            <p:nvPr/>
          </p:nvSpPr>
          <p:spPr>
            <a:xfrm>
              <a:off x="230187" y="609600"/>
              <a:ext cx="2199503" cy="284501"/>
            </a:xfrm>
            <a:prstGeom prst="rect">
              <a:avLst/>
            </a:prstGeom>
            <a:noFill/>
            <a:ln w="9525" cap="flat" cmpd="sng">
              <a:noFill/>
              <a:prstDash val="solid"/>
              <a:miter/>
              <a:headEnd type="none" w="med" len="med"/>
              <a:tailEnd type="none" w="med" len="med"/>
            </a:ln>
          </p:spPr>
          <p:txBody>
            <a:bodyPr wrap="square">
              <a:spAutoFit/>
            </a:bodyPr>
            <a:lstStyle/>
            <a:p>
              <a:pPr eaLnBrk="1" hangingPunct="1">
                <a:lnSpc>
                  <a:spcPct val="120000"/>
                </a:lnSpc>
                <a:spcBef>
                  <a:spcPct val="20000"/>
                </a:spcBef>
              </a:pPr>
              <a:r>
                <a:rPr lang="zh-CN" altLang="en-US" sz="1200" dirty="0">
                  <a:latin typeface="黑体" panose="02010609060101010101" pitchFamily="2" charset="-122"/>
                  <a:ea typeface="黑体" panose="02010609060101010101" pitchFamily="2" charset="-122"/>
                </a:rPr>
                <a:t>一、规划目的</a:t>
              </a:r>
            </a:p>
          </p:txBody>
        </p:sp>
        <p:sp>
          <p:nvSpPr>
            <p:cNvPr id="12" name="Text Box 6"/>
            <p:cNvSpPr txBox="1">
              <a:spLocks noChangeArrowheads="1"/>
            </p:cNvSpPr>
            <p:nvPr/>
          </p:nvSpPr>
          <p:spPr bwMode="auto">
            <a:xfrm>
              <a:off x="230188" y="893535"/>
              <a:ext cx="3981204" cy="1170257"/>
            </a:xfrm>
            <a:prstGeom prst="rect">
              <a:avLst/>
            </a:prstGeom>
            <a:noFill/>
            <a:ln w="9525">
              <a:solidFill>
                <a:schemeClr val="bg1"/>
              </a:solidFill>
              <a:miter lim="800000"/>
            </a:ln>
          </p:spPr>
          <p:txBody>
            <a:bodyPr wrap="square">
              <a:spAutoFit/>
            </a:bodyPr>
            <a:lstStyle>
              <a:lvl1pPr eaLnBrk="0" hangingPunct="0">
                <a:spcBef>
                  <a:spcPct val="0"/>
                </a:spcBef>
                <a:defRPr>
                  <a:solidFill>
                    <a:schemeClr val="tx1"/>
                  </a:solidFill>
                  <a:latin typeface="Arial" panose="020B0604020202020204" pitchFamily="34" charset="0"/>
                  <a:ea typeface="宋体" panose="02010600030101010101" pitchFamily="2" charset="-122"/>
                </a:defRPr>
              </a:lvl1pPr>
              <a:lvl2pPr marL="742950" indent="-285750" eaLnBrk="0" hangingPunct="0">
                <a:spcBef>
                  <a:spcPct val="0"/>
                </a:spcBef>
                <a:defRPr>
                  <a:solidFill>
                    <a:schemeClr val="tx1"/>
                  </a:solidFill>
                  <a:latin typeface="Arial" panose="020B0604020202020204" pitchFamily="34" charset="0"/>
                  <a:ea typeface="宋体" panose="02010600030101010101" pitchFamily="2" charset="-122"/>
                </a:defRPr>
              </a:lvl2pPr>
              <a:lvl3pPr marL="1143000" indent="-228600" eaLnBrk="0" hangingPunct="0">
                <a:spcBef>
                  <a:spcPct val="0"/>
                </a:spcBef>
                <a:defRPr>
                  <a:solidFill>
                    <a:schemeClr val="tx1"/>
                  </a:solidFill>
                  <a:latin typeface="Arial" panose="020B0604020202020204" pitchFamily="34" charset="0"/>
                  <a:ea typeface="宋体" panose="02010600030101010101" pitchFamily="2" charset="-122"/>
                </a:defRPr>
              </a:lvl3pPr>
              <a:lvl4pPr marL="1600200" indent="-228600" eaLnBrk="0" hangingPunct="0">
                <a:spcBef>
                  <a:spcPct val="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indent="288000" eaLnBrk="1" fontAlgn="base" hangingPunct="1">
                <a:lnSpc>
                  <a:spcPct val="130000"/>
                </a:lnSpc>
                <a:spcBef>
                  <a:spcPct val="20000"/>
                </a:spcBef>
                <a:spcAft>
                  <a:spcPct val="0"/>
                </a:spcAft>
                <a:defRPr/>
              </a:pPr>
              <a:r>
                <a:rPr lang="zh-CN" altLang="en-US" sz="1100" dirty="0">
                  <a:latin typeface="华文细黑" panose="02010600040101010101" pitchFamily="2" charset="-122"/>
                  <a:ea typeface="华文细黑" panose="02010600040101010101" pitchFamily="2" charset="-122"/>
                </a:rPr>
                <a:t>在宁夏回族自治区主动承担国家向西开放战略和丝绸之路经济带建设重大历史责任，为具体指导盐池县城新区未来的开发，统筹安排规划范围内的土地使用和各项建设，加强新区的规划管理，为区域开发建设提供法定依据，编制</a:t>
              </a:r>
              <a:r>
                <a:rPr lang="en-US" altLang="zh-CN" sz="1100" dirty="0">
                  <a:latin typeface="华文细黑" panose="02010600040101010101" pitchFamily="2" charset="-122"/>
                  <a:ea typeface="华文细黑" panose="02010600040101010101" pitchFamily="2" charset="-122"/>
                </a:rPr>
                <a:t>《</a:t>
              </a:r>
              <a:r>
                <a:rPr lang="zh-CN" altLang="en-US" sz="1100" dirty="0">
                  <a:latin typeface="华文细黑" panose="02010600040101010101" pitchFamily="2" charset="-122"/>
                  <a:ea typeface="华文细黑" panose="02010600040101010101" pitchFamily="2" charset="-122"/>
                </a:rPr>
                <a:t>盐池县新区控制性详细规划（</a:t>
              </a:r>
              <a:r>
                <a:rPr lang="en-US" altLang="zh-CN" sz="1100" dirty="0">
                  <a:latin typeface="华文细黑" panose="02010600040101010101" pitchFamily="2" charset="-122"/>
                  <a:ea typeface="华文细黑" panose="02010600040101010101" pitchFamily="2" charset="-122"/>
                </a:rPr>
                <a:t>2021-2035</a:t>
              </a:r>
              <a:r>
                <a:rPr lang="zh-CN" altLang="en-US" sz="1100" dirty="0">
                  <a:latin typeface="华文细黑" panose="02010600040101010101" pitchFamily="2" charset="-122"/>
                  <a:ea typeface="华文细黑" panose="02010600040101010101" pitchFamily="2" charset="-122"/>
                </a:rPr>
                <a:t>）</a:t>
              </a:r>
              <a:r>
                <a:rPr lang="en-US" altLang="zh-CN" sz="1100" dirty="0">
                  <a:latin typeface="华文细黑" panose="02010600040101010101" pitchFamily="2" charset="-122"/>
                  <a:ea typeface="华文细黑" panose="02010600040101010101" pitchFamily="2" charset="-122"/>
                </a:rPr>
                <a:t>》</a:t>
              </a:r>
              <a:r>
                <a:rPr lang="zh-CN" altLang="en-US" sz="1100" dirty="0">
                  <a:latin typeface="华文细黑" panose="02010600040101010101" pitchFamily="2" charset="-122"/>
                  <a:ea typeface="华文细黑" panose="02010600040101010101" pitchFamily="2" charset="-122"/>
                </a:rPr>
                <a:t>。</a:t>
              </a:r>
              <a:endParaRPr kumimoji="0" lang="en-US" altLang="zh-CN" sz="1000" b="0" i="0" u="none" strike="noStrike" kern="1200" cap="none" spc="0" normalizeH="0" baseline="0" noProof="0" dirty="0">
                <a:ln>
                  <a:noFill/>
                </a:ln>
                <a:effectLst/>
                <a:uLnTx/>
                <a:uFillTx/>
                <a:latin typeface="华文细黑" panose="02010600040101010101" pitchFamily="2" charset="-122"/>
                <a:ea typeface="华文细黑" panose="02010600040101010101" pitchFamily="2" charset="-122"/>
                <a:cs typeface="+mn-cs"/>
              </a:endParaRPr>
            </a:p>
          </p:txBody>
        </p:sp>
      </p:grpSp>
      <p:sp>
        <p:nvSpPr>
          <p:cNvPr id="13" name="Text Box 6"/>
          <p:cNvSpPr txBox="1">
            <a:spLocks noChangeArrowheads="1"/>
          </p:cNvSpPr>
          <p:nvPr/>
        </p:nvSpPr>
        <p:spPr bwMode="auto">
          <a:xfrm>
            <a:off x="4932610" y="1468302"/>
            <a:ext cx="3981204" cy="3387787"/>
          </a:xfrm>
          <a:prstGeom prst="rect">
            <a:avLst/>
          </a:prstGeom>
          <a:noFill/>
          <a:ln w="9525">
            <a:noFill/>
            <a:miter lim="800000"/>
          </a:ln>
        </p:spPr>
        <p:txBody>
          <a:bodyPr wrap="square">
            <a:spAutoFit/>
          </a:bodyPr>
          <a:lstStyle>
            <a:defPPr>
              <a:defRPr lang="zh-CN"/>
            </a:defPPr>
            <a:lvl1pPr lvl="0" indent="288000" fontAlgn="base">
              <a:lnSpc>
                <a:spcPct val="130000"/>
              </a:lnSpc>
              <a:spcBef>
                <a:spcPct val="20000"/>
              </a:spcBef>
              <a:spcAft>
                <a:spcPct val="0"/>
              </a:spcAft>
              <a:defRPr sz="1100">
                <a:latin typeface="华文细黑" panose="02010600040101010101" pitchFamily="2" charset="-122"/>
                <a:ea typeface="华文细黑" panose="02010600040101010101" pitchFamily="2" charset="-122"/>
              </a:defRPr>
            </a:lvl1pPr>
            <a:lvl2pPr marL="742950" indent="-285750" eaLnBrk="0" hangingPunct="0">
              <a:spcBef>
                <a:spcPct val="0"/>
              </a:spcBef>
              <a:defRPr>
                <a:latin typeface="Arial" panose="020B0604020202020204" pitchFamily="34" charset="0"/>
                <a:ea typeface="宋体" panose="02010600030101010101" pitchFamily="2" charset="-122"/>
              </a:defRPr>
            </a:lvl2pPr>
            <a:lvl3pPr marL="1143000" indent="-228600" eaLnBrk="0" hangingPunct="0">
              <a:spcBef>
                <a:spcPct val="0"/>
              </a:spcBef>
              <a:defRPr>
                <a:latin typeface="Arial" panose="020B0604020202020204" pitchFamily="34" charset="0"/>
                <a:ea typeface="宋体" panose="02010600030101010101" pitchFamily="2" charset="-122"/>
              </a:defRPr>
            </a:lvl3pPr>
            <a:lvl4pPr marL="1600200" indent="-228600" eaLnBrk="0" hangingPunct="0">
              <a:spcBef>
                <a:spcPct val="0"/>
              </a:spcBef>
              <a:defRPr>
                <a:latin typeface="Arial" panose="020B0604020202020204" pitchFamily="34" charset="0"/>
                <a:ea typeface="宋体" panose="02010600030101010101" pitchFamily="2" charset="-122"/>
              </a:defRPr>
            </a:lvl4pPr>
            <a:lvl5pPr marL="2057400" indent="-228600" eaLnBrk="0" hangingPunct="0">
              <a:spcBef>
                <a:spcPct val="0"/>
              </a:spcBef>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dirty="0"/>
              <a:t>功能定位：盐池县城新区功能定位为集中了商业商务、文化体育、居住、行政办公等功能的综合型城市新区。</a:t>
            </a:r>
            <a:endParaRPr lang="en-US" altLang="zh-CN" dirty="0"/>
          </a:p>
          <a:p>
            <a:r>
              <a:rPr lang="zh-CN" altLang="en-US" dirty="0"/>
              <a:t>规划结构：“一心两轴三区”。</a:t>
            </a:r>
          </a:p>
          <a:p>
            <a:r>
              <a:rPr lang="zh-CN" altLang="en-US" dirty="0"/>
              <a:t>“一心”指新城公共中心，集中了市民广场、行政办公、商业、文化、管理等功能，位于新区中心。</a:t>
            </a:r>
          </a:p>
          <a:p>
            <a:r>
              <a:rPr lang="zh-CN" altLang="en-US" dirty="0"/>
              <a:t>“两轴”是指新城区两大功能发展轴，分别指位于新区中部的南北向生态景观发展轴和沿文化街东西向发展的公共服务设施发展轴。</a:t>
            </a:r>
          </a:p>
          <a:p>
            <a:r>
              <a:rPr lang="zh-CN" altLang="en-US" dirty="0"/>
              <a:t>“三区”是指三大功能片区，分别为中部的公共文化片区、南部的新农村居住片区以及位于生态景观中心周边的生态居住片区。</a:t>
            </a:r>
            <a:endParaRPr lang="en-US" altLang="zh-CN" dirty="0"/>
          </a:p>
          <a:p>
            <a:endParaRPr lang="en-US" altLang="zh-CN" dirty="0"/>
          </a:p>
          <a:p>
            <a:endParaRPr lang="en-US" altLang="zh-CN" dirty="0"/>
          </a:p>
          <a:p>
            <a:r>
              <a:rPr lang="zh-CN" altLang="en-US" dirty="0"/>
              <a:t>根据有关规定，现向社会进行公告。</a:t>
            </a:r>
          </a:p>
        </p:txBody>
      </p:sp>
      <p:sp>
        <p:nvSpPr>
          <p:cNvPr id="2062" name="Text Box 14"/>
          <p:cNvSpPr txBox="1">
            <a:spLocks noChangeArrowheads="1"/>
          </p:cNvSpPr>
          <p:nvPr/>
        </p:nvSpPr>
        <p:spPr bwMode="auto">
          <a:xfrm>
            <a:off x="1767839" y="373250"/>
            <a:ext cx="5760721" cy="446276"/>
          </a:xfrm>
          <a:prstGeom prst="rect">
            <a:avLst/>
          </a:prstGeom>
          <a:noFill/>
          <a:ln>
            <a:noFill/>
          </a:ln>
          <a:effectLst/>
        </p:spPr>
        <p:txBody>
          <a:bodyPr wrap="square">
            <a:spAutoFit/>
          </a:bodyPr>
          <a:lstStyle/>
          <a:p>
            <a:pPr>
              <a:lnSpc>
                <a:spcPct val="120000"/>
              </a:lnSpc>
              <a:spcBef>
                <a:spcPct val="50000"/>
              </a:spcBef>
              <a:defRPr/>
            </a:pPr>
            <a:r>
              <a:rPr lang="zh-CN" altLang="en-US" sz="2000" dirty="0">
                <a:latin typeface="方正小标宋简体" panose="02000000000000000000" pitchFamily="2" charset="-122"/>
                <a:ea typeface="方正小标宋简体" panose="02000000000000000000" pitchFamily="2" charset="-122"/>
              </a:rPr>
              <a:t>盐池县新区控制性详细规划（</a:t>
            </a:r>
            <a:r>
              <a:rPr lang="en-US" altLang="zh-CN" sz="2000" dirty="0">
                <a:latin typeface="方正小标宋简体" panose="02000000000000000000" pitchFamily="2" charset="-122"/>
                <a:ea typeface="方正小标宋简体" panose="02000000000000000000" pitchFamily="2" charset="-122"/>
              </a:rPr>
              <a:t>2021-2035</a:t>
            </a:r>
            <a:r>
              <a:rPr lang="zh-CN" altLang="en-US" sz="2000" dirty="0">
                <a:latin typeface="方正小标宋简体" panose="02000000000000000000" pitchFamily="2" charset="-122"/>
                <a:ea typeface="方正小标宋简体" panose="02000000000000000000" pitchFamily="2" charset="-122"/>
              </a:rPr>
              <a:t>）公告</a:t>
            </a:r>
          </a:p>
        </p:txBody>
      </p:sp>
      <p:grpSp>
        <p:nvGrpSpPr>
          <p:cNvPr id="4" name="组合 3">
            <a:extLst>
              <a:ext uri="{FF2B5EF4-FFF2-40B4-BE49-F238E27FC236}">
                <a16:creationId xmlns:a16="http://schemas.microsoft.com/office/drawing/2014/main" id="{276028C2-AB19-4597-B65D-D9F23FFA84FF}"/>
              </a:ext>
            </a:extLst>
          </p:cNvPr>
          <p:cNvGrpSpPr/>
          <p:nvPr/>
        </p:nvGrpSpPr>
        <p:grpSpPr>
          <a:xfrm>
            <a:off x="404813" y="2766554"/>
            <a:ext cx="3981205" cy="573951"/>
            <a:chOff x="230187" y="2307772"/>
            <a:chExt cx="3981205" cy="573951"/>
          </a:xfrm>
        </p:grpSpPr>
        <p:sp>
          <p:nvSpPr>
            <p:cNvPr id="10" name="Text Box 6">
              <a:extLst>
                <a:ext uri="{FF2B5EF4-FFF2-40B4-BE49-F238E27FC236}">
                  <a16:creationId xmlns:a16="http://schemas.microsoft.com/office/drawing/2014/main" id="{A51196C6-EC2F-4786-A999-7C631E7ACFD4}"/>
                </a:ext>
              </a:extLst>
            </p:cNvPr>
            <p:cNvSpPr txBox="1"/>
            <p:nvPr/>
          </p:nvSpPr>
          <p:spPr>
            <a:xfrm>
              <a:off x="230187" y="2307772"/>
              <a:ext cx="2199503" cy="284501"/>
            </a:xfrm>
            <a:prstGeom prst="rect">
              <a:avLst/>
            </a:prstGeom>
            <a:noFill/>
            <a:ln w="9525" cap="flat" cmpd="sng">
              <a:noFill/>
              <a:prstDash val="solid"/>
              <a:miter/>
              <a:headEnd type="none" w="med" len="med"/>
              <a:tailEnd type="none" w="med" len="med"/>
            </a:ln>
          </p:spPr>
          <p:txBody>
            <a:bodyPr wrap="square">
              <a:spAutoFit/>
            </a:bodyPr>
            <a:lstStyle/>
            <a:p>
              <a:pPr eaLnBrk="1" hangingPunct="1">
                <a:lnSpc>
                  <a:spcPct val="120000"/>
                </a:lnSpc>
                <a:spcBef>
                  <a:spcPct val="20000"/>
                </a:spcBef>
              </a:pPr>
              <a:r>
                <a:rPr lang="zh-CN" altLang="en-US" sz="1200" dirty="0">
                  <a:latin typeface="黑体" panose="02010609060101010101" pitchFamily="2" charset="-122"/>
                  <a:ea typeface="黑体" panose="02010609060101010101" pitchFamily="2" charset="-122"/>
                </a:rPr>
                <a:t>二、规划期限</a:t>
              </a:r>
            </a:p>
          </p:txBody>
        </p:sp>
        <p:sp>
          <p:nvSpPr>
            <p:cNvPr id="14" name="Text Box 6">
              <a:extLst>
                <a:ext uri="{FF2B5EF4-FFF2-40B4-BE49-F238E27FC236}">
                  <a16:creationId xmlns:a16="http://schemas.microsoft.com/office/drawing/2014/main" id="{7FF39161-B021-4D48-A1DA-2FAA189E3DBC}"/>
                </a:ext>
              </a:extLst>
            </p:cNvPr>
            <p:cNvSpPr txBox="1">
              <a:spLocks noChangeArrowheads="1"/>
            </p:cNvSpPr>
            <p:nvPr/>
          </p:nvSpPr>
          <p:spPr bwMode="auto">
            <a:xfrm>
              <a:off x="230188" y="2591707"/>
              <a:ext cx="3981204" cy="290016"/>
            </a:xfrm>
            <a:prstGeom prst="rect">
              <a:avLst/>
            </a:prstGeom>
            <a:noFill/>
            <a:ln w="9525">
              <a:solidFill>
                <a:schemeClr val="bg1"/>
              </a:solidFill>
              <a:miter lim="800000"/>
            </a:ln>
          </p:spPr>
          <p:txBody>
            <a:bodyPr wrap="square">
              <a:spAutoFit/>
            </a:bodyPr>
            <a:lstStyle>
              <a:lvl1pPr eaLnBrk="0" hangingPunct="0">
                <a:spcBef>
                  <a:spcPct val="0"/>
                </a:spcBef>
                <a:defRPr>
                  <a:solidFill>
                    <a:schemeClr val="tx1"/>
                  </a:solidFill>
                  <a:latin typeface="Arial" panose="020B0604020202020204" pitchFamily="34" charset="0"/>
                  <a:ea typeface="宋体" panose="02010600030101010101" pitchFamily="2" charset="-122"/>
                </a:defRPr>
              </a:lvl1pPr>
              <a:lvl2pPr marL="742950" indent="-285750" eaLnBrk="0" hangingPunct="0">
                <a:spcBef>
                  <a:spcPct val="0"/>
                </a:spcBef>
                <a:defRPr>
                  <a:solidFill>
                    <a:schemeClr val="tx1"/>
                  </a:solidFill>
                  <a:latin typeface="Arial" panose="020B0604020202020204" pitchFamily="34" charset="0"/>
                  <a:ea typeface="宋体" panose="02010600030101010101" pitchFamily="2" charset="-122"/>
                </a:defRPr>
              </a:lvl2pPr>
              <a:lvl3pPr marL="1143000" indent="-228600" eaLnBrk="0" hangingPunct="0">
                <a:spcBef>
                  <a:spcPct val="0"/>
                </a:spcBef>
                <a:defRPr>
                  <a:solidFill>
                    <a:schemeClr val="tx1"/>
                  </a:solidFill>
                  <a:latin typeface="Arial" panose="020B0604020202020204" pitchFamily="34" charset="0"/>
                  <a:ea typeface="宋体" panose="02010600030101010101" pitchFamily="2" charset="-122"/>
                </a:defRPr>
              </a:lvl3pPr>
              <a:lvl4pPr marL="1600200" indent="-228600" eaLnBrk="0" hangingPunct="0">
                <a:spcBef>
                  <a:spcPct val="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indent="288000" eaLnBrk="1" fontAlgn="base" hangingPunct="1">
                <a:lnSpc>
                  <a:spcPct val="130000"/>
                </a:lnSpc>
                <a:spcBef>
                  <a:spcPct val="20000"/>
                </a:spcBef>
                <a:spcAft>
                  <a:spcPct val="0"/>
                </a:spcAft>
                <a:defRPr/>
              </a:pPr>
              <a:r>
                <a:rPr lang="zh-CN" altLang="en-US" sz="1100" dirty="0">
                  <a:latin typeface="华文细黑" panose="02010600040101010101" pitchFamily="2" charset="-122"/>
                  <a:ea typeface="华文细黑" panose="02010600040101010101" pitchFamily="2" charset="-122"/>
                </a:rPr>
                <a:t>规划期限：</a:t>
              </a:r>
              <a:r>
                <a:rPr lang="en-US" altLang="zh-CN" sz="1100" dirty="0">
                  <a:latin typeface="华文细黑" panose="02010600040101010101" pitchFamily="2" charset="-122"/>
                  <a:ea typeface="华文细黑" panose="02010600040101010101" pitchFamily="2" charset="-122"/>
                </a:rPr>
                <a:t>2021—2035</a:t>
              </a:r>
              <a:r>
                <a:rPr lang="zh-CN" altLang="en-US" sz="1100" dirty="0">
                  <a:latin typeface="华文细黑" panose="02010600040101010101" pitchFamily="2" charset="-122"/>
                  <a:ea typeface="华文细黑" panose="02010600040101010101" pitchFamily="2" charset="-122"/>
                </a:rPr>
                <a:t>年。</a:t>
              </a:r>
              <a:endParaRPr lang="en-US" altLang="zh-CN" sz="1100" dirty="0">
                <a:latin typeface="华文细黑" panose="02010600040101010101" pitchFamily="2" charset="-122"/>
                <a:ea typeface="华文细黑" panose="02010600040101010101" pitchFamily="2" charset="-122"/>
              </a:endParaRPr>
            </a:p>
          </p:txBody>
        </p:sp>
      </p:grpSp>
      <p:grpSp>
        <p:nvGrpSpPr>
          <p:cNvPr id="15" name="组合 14">
            <a:extLst>
              <a:ext uri="{FF2B5EF4-FFF2-40B4-BE49-F238E27FC236}">
                <a16:creationId xmlns:a16="http://schemas.microsoft.com/office/drawing/2014/main" id="{8BD364AB-F6B5-4C84-AEB5-8047D574ED26}"/>
              </a:ext>
            </a:extLst>
          </p:cNvPr>
          <p:cNvGrpSpPr/>
          <p:nvPr/>
        </p:nvGrpSpPr>
        <p:grpSpPr>
          <a:xfrm>
            <a:off x="404813" y="3472741"/>
            <a:ext cx="3981205" cy="2215939"/>
            <a:chOff x="230187" y="2307772"/>
            <a:chExt cx="3981205" cy="2215939"/>
          </a:xfrm>
        </p:grpSpPr>
        <p:sp>
          <p:nvSpPr>
            <p:cNvPr id="16" name="Text Box 6">
              <a:extLst>
                <a:ext uri="{FF2B5EF4-FFF2-40B4-BE49-F238E27FC236}">
                  <a16:creationId xmlns:a16="http://schemas.microsoft.com/office/drawing/2014/main" id="{C844B2AC-D2AA-4CC4-86E1-2FF2536B28DD}"/>
                </a:ext>
              </a:extLst>
            </p:cNvPr>
            <p:cNvSpPr txBox="1"/>
            <p:nvPr/>
          </p:nvSpPr>
          <p:spPr>
            <a:xfrm>
              <a:off x="230187" y="2307772"/>
              <a:ext cx="2199503" cy="284501"/>
            </a:xfrm>
            <a:prstGeom prst="rect">
              <a:avLst/>
            </a:prstGeom>
            <a:noFill/>
            <a:ln w="9525" cap="flat" cmpd="sng">
              <a:noFill/>
              <a:prstDash val="solid"/>
              <a:miter/>
              <a:headEnd type="none" w="med" len="med"/>
              <a:tailEnd type="none" w="med" len="med"/>
            </a:ln>
          </p:spPr>
          <p:txBody>
            <a:bodyPr wrap="square">
              <a:spAutoFit/>
            </a:bodyPr>
            <a:lstStyle/>
            <a:p>
              <a:pPr eaLnBrk="1" hangingPunct="1">
                <a:lnSpc>
                  <a:spcPct val="120000"/>
                </a:lnSpc>
                <a:spcBef>
                  <a:spcPct val="20000"/>
                </a:spcBef>
              </a:pPr>
              <a:r>
                <a:rPr lang="zh-CN" altLang="en-US" sz="1200" dirty="0">
                  <a:latin typeface="黑体" panose="02010609060101010101" pitchFamily="2" charset="-122"/>
                  <a:ea typeface="黑体" panose="02010609060101010101" pitchFamily="2" charset="-122"/>
                </a:rPr>
                <a:t>三、规划范围</a:t>
              </a:r>
            </a:p>
          </p:txBody>
        </p:sp>
        <p:sp>
          <p:nvSpPr>
            <p:cNvPr id="17" name="Text Box 6">
              <a:extLst>
                <a:ext uri="{FF2B5EF4-FFF2-40B4-BE49-F238E27FC236}">
                  <a16:creationId xmlns:a16="http://schemas.microsoft.com/office/drawing/2014/main" id="{9C36186E-F3F0-44B2-A895-4F30EA9FA386}"/>
                </a:ext>
              </a:extLst>
            </p:cNvPr>
            <p:cNvSpPr txBox="1">
              <a:spLocks noChangeArrowheads="1"/>
            </p:cNvSpPr>
            <p:nvPr/>
          </p:nvSpPr>
          <p:spPr bwMode="auto">
            <a:xfrm>
              <a:off x="230188" y="2591707"/>
              <a:ext cx="3981204" cy="1932004"/>
            </a:xfrm>
            <a:prstGeom prst="rect">
              <a:avLst/>
            </a:prstGeom>
            <a:noFill/>
            <a:ln w="9525">
              <a:solidFill>
                <a:schemeClr val="bg1"/>
              </a:solidFill>
              <a:miter lim="800000"/>
            </a:ln>
          </p:spPr>
          <p:txBody>
            <a:bodyPr wrap="square">
              <a:spAutoFit/>
            </a:bodyPr>
            <a:lstStyle>
              <a:lvl1pPr eaLnBrk="0" hangingPunct="0">
                <a:spcBef>
                  <a:spcPct val="0"/>
                </a:spcBef>
                <a:defRPr>
                  <a:solidFill>
                    <a:schemeClr val="tx1"/>
                  </a:solidFill>
                  <a:latin typeface="Arial" panose="020B0604020202020204" pitchFamily="34" charset="0"/>
                  <a:ea typeface="宋体" panose="02010600030101010101" pitchFamily="2" charset="-122"/>
                </a:defRPr>
              </a:lvl1pPr>
              <a:lvl2pPr marL="742950" indent="-285750" eaLnBrk="0" hangingPunct="0">
                <a:spcBef>
                  <a:spcPct val="0"/>
                </a:spcBef>
                <a:defRPr>
                  <a:solidFill>
                    <a:schemeClr val="tx1"/>
                  </a:solidFill>
                  <a:latin typeface="Arial" panose="020B0604020202020204" pitchFamily="34" charset="0"/>
                  <a:ea typeface="宋体" panose="02010600030101010101" pitchFamily="2" charset="-122"/>
                </a:defRPr>
              </a:lvl2pPr>
              <a:lvl3pPr marL="1143000" indent="-228600" eaLnBrk="0" hangingPunct="0">
                <a:spcBef>
                  <a:spcPct val="0"/>
                </a:spcBef>
                <a:defRPr>
                  <a:solidFill>
                    <a:schemeClr val="tx1"/>
                  </a:solidFill>
                  <a:latin typeface="Arial" panose="020B0604020202020204" pitchFamily="34" charset="0"/>
                  <a:ea typeface="宋体" panose="02010600030101010101" pitchFamily="2" charset="-122"/>
                </a:defRPr>
              </a:lvl3pPr>
              <a:lvl4pPr marL="1600200" indent="-228600" eaLnBrk="0" hangingPunct="0">
                <a:spcBef>
                  <a:spcPct val="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indent="288000" eaLnBrk="1" fontAlgn="base" hangingPunct="1">
                <a:lnSpc>
                  <a:spcPct val="130000"/>
                </a:lnSpc>
                <a:spcBef>
                  <a:spcPct val="20000"/>
                </a:spcBef>
                <a:spcAft>
                  <a:spcPct val="0"/>
                </a:spcAft>
                <a:defRPr/>
              </a:pPr>
              <a:r>
                <a:rPr lang="zh-CN" altLang="en-US" sz="1100" dirty="0">
                  <a:latin typeface="华文细黑" panose="02010600040101010101" pitchFamily="2" charset="-122"/>
                  <a:ea typeface="华文细黑" panose="02010600040101010101" pitchFamily="2" charset="-122"/>
                </a:rPr>
                <a:t>规划范围为东至盐林路、西至丰收路、南至凝翠西街、北至民族西街，总用地面积</a:t>
              </a:r>
              <a:r>
                <a:rPr lang="en-US" altLang="zh-CN" sz="1100" dirty="0">
                  <a:latin typeface="华文细黑" panose="02010600040101010101" pitchFamily="2" charset="-122"/>
                  <a:ea typeface="华文细黑" panose="02010600040101010101" pitchFamily="2" charset="-122"/>
                </a:rPr>
                <a:t>8.80</a:t>
              </a:r>
              <a:r>
                <a:rPr lang="zh-CN" altLang="en-US" sz="1100" dirty="0">
                  <a:latin typeface="华文细黑" panose="02010600040101010101" pitchFamily="2" charset="-122"/>
                  <a:ea typeface="华文细黑" panose="02010600040101010101" pitchFamily="2" charset="-122"/>
                </a:rPr>
                <a:t>平方公里。</a:t>
              </a:r>
            </a:p>
            <a:p>
              <a:pPr lvl="0" indent="288000" eaLnBrk="1" fontAlgn="base" hangingPunct="1">
                <a:lnSpc>
                  <a:spcPct val="130000"/>
                </a:lnSpc>
                <a:spcBef>
                  <a:spcPct val="20000"/>
                </a:spcBef>
                <a:spcAft>
                  <a:spcPct val="0"/>
                </a:spcAft>
                <a:defRPr/>
              </a:pPr>
              <a:r>
                <a:rPr lang="zh-CN" altLang="en-US" sz="1100" dirty="0">
                  <a:latin typeface="华文细黑" panose="02010600040101010101" pitchFamily="2" charset="-122"/>
                  <a:ea typeface="华文细黑" panose="02010600040101010101" pitchFamily="2" charset="-122"/>
                </a:rPr>
                <a:t>其中：发展备用范围北至民族西街、东至五原南路、南至规划四路、西至丰收路，总用地面积</a:t>
              </a:r>
              <a:r>
                <a:rPr lang="en-US" altLang="zh-CN" sz="1100" dirty="0">
                  <a:latin typeface="华文细黑" panose="02010600040101010101" pitchFamily="2" charset="-122"/>
                  <a:ea typeface="华文细黑" panose="02010600040101010101" pitchFamily="2" charset="-122"/>
                </a:rPr>
                <a:t>82.41</a:t>
              </a:r>
              <a:r>
                <a:rPr lang="zh-CN" altLang="en-US" sz="1100" dirty="0">
                  <a:latin typeface="华文细黑" panose="02010600040101010101" pitchFamily="2" charset="-122"/>
                  <a:ea typeface="华文细黑" panose="02010600040101010101" pitchFamily="2" charset="-122"/>
                </a:rPr>
                <a:t>公顷。</a:t>
              </a:r>
            </a:p>
            <a:p>
              <a:pPr lvl="0" indent="288000" eaLnBrk="1" fontAlgn="base" hangingPunct="1">
                <a:lnSpc>
                  <a:spcPct val="130000"/>
                </a:lnSpc>
                <a:spcBef>
                  <a:spcPct val="20000"/>
                </a:spcBef>
                <a:spcAft>
                  <a:spcPct val="0"/>
                </a:spcAft>
                <a:defRPr/>
              </a:pPr>
              <a:r>
                <a:rPr lang="zh-CN" altLang="en-US" sz="1100" dirty="0">
                  <a:latin typeface="华文细黑" panose="02010600040101010101" pitchFamily="2" charset="-122"/>
                  <a:ea typeface="华文细黑" panose="02010600040101010101" pitchFamily="2" charset="-122"/>
                </a:rPr>
                <a:t>城市建设范围北至民族西街、东至盐林路、南至凝翠西街、西至丰收路，总用地面积</a:t>
              </a:r>
              <a:r>
                <a:rPr lang="en-US" altLang="zh-CN" sz="1100" dirty="0">
                  <a:latin typeface="华文细黑" panose="02010600040101010101" pitchFamily="2" charset="-122"/>
                  <a:ea typeface="华文细黑" panose="02010600040101010101" pitchFamily="2" charset="-122"/>
                </a:rPr>
                <a:t>607.68</a:t>
              </a:r>
              <a:r>
                <a:rPr lang="zh-CN" altLang="en-US" sz="1100" dirty="0">
                  <a:latin typeface="华文细黑" panose="02010600040101010101" pitchFamily="2" charset="-122"/>
                  <a:ea typeface="华文细黑" panose="02010600040101010101" pitchFamily="2" charset="-122"/>
                </a:rPr>
                <a:t>公顷</a:t>
              </a:r>
            </a:p>
            <a:p>
              <a:pPr lvl="0" indent="288000" eaLnBrk="1" fontAlgn="base" hangingPunct="1">
                <a:lnSpc>
                  <a:spcPct val="130000"/>
                </a:lnSpc>
                <a:spcBef>
                  <a:spcPct val="20000"/>
                </a:spcBef>
                <a:spcAft>
                  <a:spcPct val="0"/>
                </a:spcAft>
                <a:defRPr/>
              </a:pPr>
              <a:r>
                <a:rPr lang="zh-CN" altLang="en-US" sz="1100" dirty="0">
                  <a:latin typeface="华文细黑" panose="02010600040101010101" pitchFamily="2" charset="-122"/>
                  <a:ea typeface="华文细黑" panose="02010600040101010101" pitchFamily="2" charset="-122"/>
                </a:rPr>
                <a:t>村庄建设范围北至广惠南街、东至平安大道、南至凝翠西街、西至五原南路，总用地面积</a:t>
              </a:r>
              <a:r>
                <a:rPr lang="en-US" altLang="zh-CN" sz="1100" dirty="0">
                  <a:latin typeface="华文细黑" panose="02010600040101010101" pitchFamily="2" charset="-122"/>
                  <a:ea typeface="华文细黑" panose="02010600040101010101" pitchFamily="2" charset="-122"/>
                </a:rPr>
                <a:t>190.40</a:t>
              </a:r>
              <a:r>
                <a:rPr lang="zh-CN" altLang="en-US" sz="1100" dirty="0">
                  <a:latin typeface="华文细黑" panose="02010600040101010101" pitchFamily="2" charset="-122"/>
                  <a:ea typeface="华文细黑" panose="02010600040101010101" pitchFamily="2" charset="-122"/>
                </a:rPr>
                <a:t>公顷。</a:t>
              </a:r>
              <a:endParaRPr lang="en-US" altLang="zh-CN" sz="1100" dirty="0">
                <a:latin typeface="华文细黑" panose="02010600040101010101" pitchFamily="2" charset="-122"/>
                <a:ea typeface="华文细黑" panose="02010600040101010101"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a:extLst>
              <a:ext uri="{FF2B5EF4-FFF2-40B4-BE49-F238E27FC236}">
                <a16:creationId xmlns:a16="http://schemas.microsoft.com/office/drawing/2014/main" id="{FA8E87EC-1FD3-422B-A069-F836864F4956}"/>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348818"/>
            <a:ext cx="9144000" cy="6467008"/>
          </a:xfrm>
        </p:spPr>
      </p:pic>
      <p:sp>
        <p:nvSpPr>
          <p:cNvPr id="4" name="Text Box 14">
            <a:extLst>
              <a:ext uri="{FF2B5EF4-FFF2-40B4-BE49-F238E27FC236}">
                <a16:creationId xmlns:a16="http://schemas.microsoft.com/office/drawing/2014/main" id="{11DBFE60-E6D6-4504-8A13-2CE777F915D3}"/>
              </a:ext>
            </a:extLst>
          </p:cNvPr>
          <p:cNvSpPr txBox="1">
            <a:spLocks noChangeArrowheads="1"/>
          </p:cNvSpPr>
          <p:nvPr/>
        </p:nvSpPr>
        <p:spPr bwMode="auto">
          <a:xfrm>
            <a:off x="0" y="53984"/>
            <a:ext cx="5760721" cy="287002"/>
          </a:xfrm>
          <a:prstGeom prst="rect">
            <a:avLst/>
          </a:prstGeom>
          <a:noFill/>
          <a:ln>
            <a:noFill/>
          </a:ln>
          <a:effectLst/>
        </p:spPr>
        <p:txBody>
          <a:bodyPr wrap="square">
            <a:spAutoFit/>
          </a:bodyPr>
          <a:lstStyle/>
          <a:p>
            <a:pPr>
              <a:lnSpc>
                <a:spcPct val="120000"/>
              </a:lnSpc>
              <a:spcBef>
                <a:spcPct val="50000"/>
              </a:spcBef>
              <a:defRPr/>
            </a:pPr>
            <a:r>
              <a:rPr lang="zh-CN" altLang="en-US" sz="1100" dirty="0">
                <a:latin typeface="方正小标宋简体" panose="02000000000000000000" pitchFamily="2" charset="-122"/>
                <a:ea typeface="方正小标宋简体" panose="02000000000000000000" pitchFamily="2" charset="-122"/>
              </a:rPr>
              <a:t>附件：盐池县新区控制性详细规划（</a:t>
            </a:r>
            <a:r>
              <a:rPr lang="en-US" altLang="zh-CN" sz="1100" dirty="0">
                <a:latin typeface="方正小标宋简体" panose="02000000000000000000" pitchFamily="2" charset="-122"/>
                <a:ea typeface="方正小标宋简体" panose="02000000000000000000" pitchFamily="2" charset="-122"/>
              </a:rPr>
              <a:t>2021-2035</a:t>
            </a:r>
            <a:r>
              <a:rPr lang="zh-CN" altLang="en-US" sz="1100" dirty="0">
                <a:latin typeface="方正小标宋简体" panose="02000000000000000000" pitchFamily="2" charset="-122"/>
                <a:ea typeface="方正小标宋简体" panose="02000000000000000000" pitchFamily="2" charset="-122"/>
              </a:rPr>
              <a:t>）公告图</a:t>
            </a:r>
          </a:p>
        </p:txBody>
      </p:sp>
    </p:spTree>
    <p:extLst>
      <p:ext uri="{BB962C8B-B14F-4D97-AF65-F5344CB8AC3E}">
        <p14:creationId xmlns:p14="http://schemas.microsoft.com/office/powerpoint/2010/main" val="12656763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4CB939-F475-4F49-86E8-FCBE4109AC32}"/>
              </a:ext>
            </a:extLst>
          </p:cNvPr>
          <p:cNvSpPr>
            <a:spLocks noGrp="1"/>
          </p:cNvSpPr>
          <p:nvPr>
            <p:ph type="title" idx="4294967295"/>
          </p:nvPr>
        </p:nvSpPr>
        <p:spPr>
          <a:xfrm>
            <a:off x="628650" y="197485"/>
            <a:ext cx="7886700" cy="1325563"/>
          </a:xfrm>
        </p:spPr>
        <p:txBody>
          <a:bodyPr/>
          <a:lstStyle/>
          <a:p>
            <a:endParaRPr lang="zh-CN" altLang="en-US"/>
          </a:p>
        </p:txBody>
      </p:sp>
      <p:pic>
        <p:nvPicPr>
          <p:cNvPr id="5" name="内容占位符 4">
            <a:extLst>
              <a:ext uri="{FF2B5EF4-FFF2-40B4-BE49-F238E27FC236}">
                <a16:creationId xmlns:a16="http://schemas.microsoft.com/office/drawing/2014/main" id="{36306E61-BFAB-4345-8D34-D1FD6B1CCF01}"/>
              </a:ext>
            </a:extLst>
          </p:cNvPr>
          <p:cNvPicPr>
            <a:picLocks noGrp="1" noChangeAspect="1"/>
          </p:cNvPicPr>
          <p:nvPr>
            <p:ph idx="4294967295"/>
          </p:nvPr>
        </p:nvPicPr>
        <p:blipFill>
          <a:blip r:embed="rId2"/>
          <a:stretch>
            <a:fillRect/>
          </a:stretch>
        </p:blipFill>
        <p:spPr>
          <a:xfrm>
            <a:off x="0" y="200491"/>
            <a:ext cx="9144000" cy="6467009"/>
          </a:xfrm>
        </p:spPr>
      </p:pic>
    </p:spTree>
    <p:extLst>
      <p:ext uri="{BB962C8B-B14F-4D97-AF65-F5344CB8AC3E}">
        <p14:creationId xmlns:p14="http://schemas.microsoft.com/office/powerpoint/2010/main" val="10808033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098E75-84AC-4FDB-A8E4-094F357B7524}"/>
              </a:ext>
            </a:extLst>
          </p:cNvPr>
          <p:cNvSpPr>
            <a:spLocks noGrp="1"/>
          </p:cNvSpPr>
          <p:nvPr>
            <p:ph type="title" idx="4294967295"/>
          </p:nvPr>
        </p:nvSpPr>
        <p:spPr>
          <a:xfrm>
            <a:off x="628650" y="197485"/>
            <a:ext cx="7886700" cy="1325563"/>
          </a:xfrm>
        </p:spPr>
        <p:txBody>
          <a:bodyPr/>
          <a:lstStyle/>
          <a:p>
            <a:endParaRPr lang="zh-CN" altLang="en-US"/>
          </a:p>
        </p:txBody>
      </p:sp>
      <p:sp>
        <p:nvSpPr>
          <p:cNvPr id="3" name="内容占位符 2">
            <a:extLst>
              <a:ext uri="{FF2B5EF4-FFF2-40B4-BE49-F238E27FC236}">
                <a16:creationId xmlns:a16="http://schemas.microsoft.com/office/drawing/2014/main" id="{183507EF-922B-407F-80C7-7573B64EF064}"/>
              </a:ext>
            </a:extLst>
          </p:cNvPr>
          <p:cNvSpPr>
            <a:spLocks noGrp="1"/>
          </p:cNvSpPr>
          <p:nvPr>
            <p:ph idx="4294967295"/>
          </p:nvPr>
        </p:nvSpPr>
        <p:spPr>
          <a:xfrm>
            <a:off x="628650" y="1702435"/>
            <a:ext cx="7886700" cy="4474845"/>
          </a:xfrm>
        </p:spPr>
        <p:txBody>
          <a:bodyPr/>
          <a:lstStyle/>
          <a:p>
            <a:endParaRPr lang="zh-CN" altLang="en-US"/>
          </a:p>
        </p:txBody>
      </p:sp>
      <p:pic>
        <p:nvPicPr>
          <p:cNvPr id="5" name="图片 4">
            <a:extLst>
              <a:ext uri="{FF2B5EF4-FFF2-40B4-BE49-F238E27FC236}">
                <a16:creationId xmlns:a16="http://schemas.microsoft.com/office/drawing/2014/main" id="{614F69CD-4683-4ABC-919C-4B89C217E26D}"/>
              </a:ext>
            </a:extLst>
          </p:cNvPr>
          <p:cNvPicPr>
            <a:picLocks noChangeAspect="1"/>
          </p:cNvPicPr>
          <p:nvPr/>
        </p:nvPicPr>
        <p:blipFill>
          <a:blip r:embed="rId2"/>
          <a:stretch>
            <a:fillRect/>
          </a:stretch>
        </p:blipFill>
        <p:spPr>
          <a:xfrm>
            <a:off x="0" y="197485"/>
            <a:ext cx="9158023" cy="6476926"/>
          </a:xfrm>
          <a:prstGeom prst="rect">
            <a:avLst/>
          </a:prstGeom>
        </p:spPr>
      </p:pic>
    </p:spTree>
    <p:extLst>
      <p:ext uri="{BB962C8B-B14F-4D97-AF65-F5344CB8AC3E}">
        <p14:creationId xmlns:p14="http://schemas.microsoft.com/office/powerpoint/2010/main" val="2008003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A089FB-36B5-4E34-A45A-D6BC51878F05}"/>
              </a:ext>
            </a:extLst>
          </p:cNvPr>
          <p:cNvSpPr>
            <a:spLocks noGrp="1"/>
          </p:cNvSpPr>
          <p:nvPr>
            <p:ph type="title" idx="4294967295"/>
          </p:nvPr>
        </p:nvSpPr>
        <p:spPr>
          <a:xfrm>
            <a:off x="628650" y="197485"/>
            <a:ext cx="7886700" cy="1325563"/>
          </a:xfrm>
        </p:spPr>
        <p:txBody>
          <a:bodyPr/>
          <a:lstStyle/>
          <a:p>
            <a:endParaRPr lang="zh-CN" altLang="en-US"/>
          </a:p>
        </p:txBody>
      </p:sp>
      <p:sp>
        <p:nvSpPr>
          <p:cNvPr id="3" name="内容占位符 2">
            <a:extLst>
              <a:ext uri="{FF2B5EF4-FFF2-40B4-BE49-F238E27FC236}">
                <a16:creationId xmlns:a16="http://schemas.microsoft.com/office/drawing/2014/main" id="{1EED3665-C380-40E6-AC11-F146A707929A}"/>
              </a:ext>
            </a:extLst>
          </p:cNvPr>
          <p:cNvSpPr>
            <a:spLocks noGrp="1"/>
          </p:cNvSpPr>
          <p:nvPr>
            <p:ph idx="4294967295"/>
          </p:nvPr>
        </p:nvSpPr>
        <p:spPr>
          <a:xfrm>
            <a:off x="628650" y="1702435"/>
            <a:ext cx="7886700" cy="4474845"/>
          </a:xfrm>
        </p:spPr>
        <p:txBody>
          <a:bodyPr/>
          <a:lstStyle/>
          <a:p>
            <a:endParaRPr lang="zh-CN" altLang="en-US"/>
          </a:p>
        </p:txBody>
      </p:sp>
      <p:pic>
        <p:nvPicPr>
          <p:cNvPr id="4" name="图片 3">
            <a:extLst>
              <a:ext uri="{FF2B5EF4-FFF2-40B4-BE49-F238E27FC236}">
                <a16:creationId xmlns:a16="http://schemas.microsoft.com/office/drawing/2014/main" id="{F799FCFF-B2F5-4FA7-B9A9-D901EEFC2216}"/>
              </a:ext>
            </a:extLst>
          </p:cNvPr>
          <p:cNvPicPr>
            <a:picLocks noChangeAspect="1"/>
          </p:cNvPicPr>
          <p:nvPr/>
        </p:nvPicPr>
        <p:blipFill>
          <a:blip r:embed="rId2"/>
          <a:stretch>
            <a:fillRect/>
          </a:stretch>
        </p:blipFill>
        <p:spPr>
          <a:xfrm>
            <a:off x="0" y="197485"/>
            <a:ext cx="9138373" cy="6463029"/>
          </a:xfrm>
          <a:prstGeom prst="rect">
            <a:avLst/>
          </a:prstGeom>
        </p:spPr>
      </p:pic>
    </p:spTree>
    <p:extLst>
      <p:ext uri="{BB962C8B-B14F-4D97-AF65-F5344CB8AC3E}">
        <p14:creationId xmlns:p14="http://schemas.microsoft.com/office/powerpoint/2010/main" val="3545929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55F123-2744-49F6-942E-AA7EA7CF9D7F}"/>
              </a:ext>
            </a:extLst>
          </p:cNvPr>
          <p:cNvSpPr>
            <a:spLocks noGrp="1"/>
          </p:cNvSpPr>
          <p:nvPr>
            <p:ph type="title" idx="4294967295"/>
          </p:nvPr>
        </p:nvSpPr>
        <p:spPr>
          <a:xfrm>
            <a:off x="628650" y="197485"/>
            <a:ext cx="7886700" cy="1325563"/>
          </a:xfrm>
        </p:spPr>
        <p:txBody>
          <a:bodyPr/>
          <a:lstStyle/>
          <a:p>
            <a:endParaRPr lang="zh-CN" altLang="en-US"/>
          </a:p>
        </p:txBody>
      </p:sp>
      <p:sp>
        <p:nvSpPr>
          <p:cNvPr id="3" name="内容占位符 2">
            <a:extLst>
              <a:ext uri="{FF2B5EF4-FFF2-40B4-BE49-F238E27FC236}">
                <a16:creationId xmlns:a16="http://schemas.microsoft.com/office/drawing/2014/main" id="{F8A40306-E309-4569-861F-74E4C8B36C5E}"/>
              </a:ext>
            </a:extLst>
          </p:cNvPr>
          <p:cNvSpPr>
            <a:spLocks noGrp="1"/>
          </p:cNvSpPr>
          <p:nvPr>
            <p:ph idx="4294967295"/>
          </p:nvPr>
        </p:nvSpPr>
        <p:spPr>
          <a:xfrm>
            <a:off x="628650" y="1702435"/>
            <a:ext cx="7886700" cy="4474845"/>
          </a:xfrm>
        </p:spPr>
        <p:txBody>
          <a:bodyPr/>
          <a:lstStyle/>
          <a:p>
            <a:endParaRPr lang="zh-CN" altLang="en-US"/>
          </a:p>
        </p:txBody>
      </p:sp>
      <p:pic>
        <p:nvPicPr>
          <p:cNvPr id="4" name="图片 3">
            <a:extLst>
              <a:ext uri="{FF2B5EF4-FFF2-40B4-BE49-F238E27FC236}">
                <a16:creationId xmlns:a16="http://schemas.microsoft.com/office/drawing/2014/main" id="{B2DA9E37-7A9B-4D63-AF21-5A900FFD0C45}"/>
              </a:ext>
            </a:extLst>
          </p:cNvPr>
          <p:cNvPicPr>
            <a:picLocks noChangeAspect="1"/>
          </p:cNvPicPr>
          <p:nvPr/>
        </p:nvPicPr>
        <p:blipFill>
          <a:blip r:embed="rId2"/>
          <a:stretch>
            <a:fillRect/>
          </a:stretch>
        </p:blipFill>
        <p:spPr>
          <a:xfrm>
            <a:off x="1" y="193506"/>
            <a:ext cx="9144000" cy="6467008"/>
          </a:xfrm>
          <a:prstGeom prst="rect">
            <a:avLst/>
          </a:prstGeom>
        </p:spPr>
      </p:pic>
    </p:spTree>
    <p:extLst>
      <p:ext uri="{BB962C8B-B14F-4D97-AF65-F5344CB8AC3E}">
        <p14:creationId xmlns:p14="http://schemas.microsoft.com/office/powerpoint/2010/main" val="18998924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83021C-51BA-4F33-91A4-8EA757B9CEAD}"/>
              </a:ext>
            </a:extLst>
          </p:cNvPr>
          <p:cNvSpPr>
            <a:spLocks noGrp="1"/>
          </p:cNvSpPr>
          <p:nvPr>
            <p:ph type="title" idx="4294967295"/>
          </p:nvPr>
        </p:nvSpPr>
        <p:spPr>
          <a:xfrm>
            <a:off x="628650" y="197485"/>
            <a:ext cx="7886700" cy="1325563"/>
          </a:xfrm>
        </p:spPr>
        <p:txBody>
          <a:bodyPr/>
          <a:lstStyle/>
          <a:p>
            <a:endParaRPr lang="zh-CN" altLang="en-US"/>
          </a:p>
        </p:txBody>
      </p:sp>
      <p:sp>
        <p:nvSpPr>
          <p:cNvPr id="3" name="内容占位符 2">
            <a:extLst>
              <a:ext uri="{FF2B5EF4-FFF2-40B4-BE49-F238E27FC236}">
                <a16:creationId xmlns:a16="http://schemas.microsoft.com/office/drawing/2014/main" id="{D1D42F5C-69DC-4BBA-AC7F-7027498C65C4}"/>
              </a:ext>
            </a:extLst>
          </p:cNvPr>
          <p:cNvSpPr>
            <a:spLocks noGrp="1"/>
          </p:cNvSpPr>
          <p:nvPr>
            <p:ph idx="4294967295"/>
          </p:nvPr>
        </p:nvSpPr>
        <p:spPr>
          <a:xfrm>
            <a:off x="628650" y="1702435"/>
            <a:ext cx="7886700" cy="4474845"/>
          </a:xfrm>
        </p:spPr>
        <p:txBody>
          <a:bodyPr/>
          <a:lstStyle/>
          <a:p>
            <a:endParaRPr lang="zh-CN" altLang="en-US"/>
          </a:p>
        </p:txBody>
      </p:sp>
      <p:pic>
        <p:nvPicPr>
          <p:cNvPr id="4" name="图片 3">
            <a:extLst>
              <a:ext uri="{FF2B5EF4-FFF2-40B4-BE49-F238E27FC236}">
                <a16:creationId xmlns:a16="http://schemas.microsoft.com/office/drawing/2014/main" id="{2D3CD3B1-2231-4B90-888B-F5E146C99455}"/>
              </a:ext>
            </a:extLst>
          </p:cNvPr>
          <p:cNvPicPr>
            <a:picLocks noChangeAspect="1"/>
          </p:cNvPicPr>
          <p:nvPr/>
        </p:nvPicPr>
        <p:blipFill>
          <a:blip r:embed="rId2"/>
          <a:stretch>
            <a:fillRect/>
          </a:stretch>
        </p:blipFill>
        <p:spPr>
          <a:xfrm>
            <a:off x="0" y="197485"/>
            <a:ext cx="9144000" cy="6467008"/>
          </a:xfrm>
          <a:prstGeom prst="rect">
            <a:avLst/>
          </a:prstGeom>
        </p:spPr>
      </p:pic>
    </p:spTree>
    <p:extLst>
      <p:ext uri="{BB962C8B-B14F-4D97-AF65-F5344CB8AC3E}">
        <p14:creationId xmlns:p14="http://schemas.microsoft.com/office/powerpoint/2010/main" val="16039660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384</Words>
  <Application>Microsoft Office PowerPoint</Application>
  <PresentationFormat>全屏显示(4:3)</PresentationFormat>
  <Paragraphs>22</Paragraphs>
  <Slides>7</Slides>
  <Notes>1</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7</vt:i4>
      </vt:variant>
    </vt:vector>
  </HeadingPairs>
  <TitlesOfParts>
    <vt:vector size="15" baseType="lpstr">
      <vt:lpstr>等线</vt:lpstr>
      <vt:lpstr>方正小标宋简体</vt:lpstr>
      <vt:lpstr>黑体</vt:lpstr>
      <vt:lpstr>华文细黑</vt:lpstr>
      <vt:lpstr>华文中宋</vt:lpstr>
      <vt:lpstr>Arial</vt:lpstr>
      <vt:lpstr>Franklin Gothic Medium</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cp:lastModifiedBy>
  <cp:revision>136</cp:revision>
  <dcterms:created xsi:type="dcterms:W3CDTF">2017-08-03T09:01:00Z</dcterms:created>
  <dcterms:modified xsi:type="dcterms:W3CDTF">2023-09-20T02:30:55Z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2052-11.1.0.8002</vt:lpwstr>
  </property>
</Properties>
</file>